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sldIdLst>
    <p:sldId id="256" r:id="rId2"/>
    <p:sldId id="268" r:id="rId3"/>
    <p:sldId id="258" r:id="rId4"/>
    <p:sldId id="262" r:id="rId5"/>
    <p:sldId id="260" r:id="rId6"/>
    <p:sldId id="261" r:id="rId7"/>
    <p:sldId id="263" r:id="rId8"/>
    <p:sldId id="279" r:id="rId9"/>
    <p:sldId id="265" r:id="rId10"/>
    <p:sldId id="280" r:id="rId11"/>
    <p:sldId id="266" r:id="rId12"/>
    <p:sldId id="267" r:id="rId13"/>
    <p:sldId id="271" r:id="rId14"/>
    <p:sldId id="276" r:id="rId15"/>
    <p:sldId id="278" r:id="rId16"/>
    <p:sldId id="277" r:id="rId17"/>
    <p:sldId id="270" r:id="rId18"/>
    <p:sldId id="272" r:id="rId19"/>
    <p:sldId id="275" r:id="rId20"/>
    <p:sldId id="273" r:id="rId21"/>
    <p:sldId id="259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1"/>
    <p:restoredTop sz="92590"/>
  </p:normalViewPr>
  <p:slideViewPr>
    <p:cSldViewPr snapToGrid="0" snapToObjects="1">
      <p:cViewPr varScale="1">
        <p:scale>
          <a:sx n="89" d="100"/>
          <a:sy n="89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green/Desktop/Cap.%20Facilities/Enrollment%20to%20CFP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green/Desktop/Cap.%20Facilities/Enrollment%20to%20CFP%20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green/Desktop/Cap.%20Facilities/Enrollment%20to%20CFP%20Comparis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green/Desktop/Cap.%20Facilities/Enrollment%20to%20CFP%20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'District Cohort'!$F$45</c:f>
              <c:strCache>
                <c:ptCount val="1"/>
                <c:pt idx="0">
                  <c:v>Current Cohort Survival Model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'District Cohort'!$G$44:$S$44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Cohort'!$G$45:$S$45</c:f>
              <c:numCache>
                <c:formatCode>#,###</c:formatCode>
                <c:ptCount val="9"/>
                <c:pt idx="0">
                  <c:v>2275</c:v>
                </c:pt>
                <c:pt idx="1">
                  <c:v>2303</c:v>
                </c:pt>
                <c:pt idx="2">
                  <c:v>2386</c:v>
                </c:pt>
                <c:pt idx="3">
                  <c:v>2444</c:v>
                </c:pt>
                <c:pt idx="4">
                  <c:v>2462</c:v>
                </c:pt>
                <c:pt idx="5">
                  <c:v>2516</c:v>
                </c:pt>
                <c:pt idx="6">
                  <c:v>2553</c:v>
                </c:pt>
                <c:pt idx="7">
                  <c:v>2597</c:v>
                </c:pt>
                <c:pt idx="8">
                  <c:v>2611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ED-8A4B-91D3-B0E2BF902269}"/>
            </c:ext>
          </c:extLst>
        </c:ser>
        <c:ser>
          <c:idx val="1"/>
          <c:order val="1"/>
          <c:tx>
            <c:strRef>
              <c:f>'District Cohort'!$F$46</c:f>
              <c:strCache>
                <c:ptCount val="1"/>
                <c:pt idx="0">
                  <c:v>2015 CFP Projection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'District Cohort'!$G$44:$S$44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Cohort'!$G$46:$Q$46</c:f>
              <c:numCache>
                <c:formatCode>#,###</c:formatCode>
                <c:ptCount val="7"/>
                <c:pt idx="0">
                  <c:v>2295</c:v>
                </c:pt>
                <c:pt idx="1">
                  <c:v>2304</c:v>
                </c:pt>
                <c:pt idx="2">
                  <c:v>2332</c:v>
                </c:pt>
                <c:pt idx="3">
                  <c:v>2382</c:v>
                </c:pt>
                <c:pt idx="4">
                  <c:v>2430</c:v>
                </c:pt>
                <c:pt idx="5">
                  <c:v>2478</c:v>
                </c:pt>
                <c:pt idx="6">
                  <c:v>2526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ED-8A4B-91D3-B0E2BF902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9841984"/>
        <c:axId val="1600501120"/>
      </c:lineChart>
      <c:catAx>
        <c:axId val="163984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501120"/>
        <c:crosses val="autoZero"/>
        <c:auto val="1"/>
        <c:lblAlgn val="ctr"/>
        <c:lblOffset val="100"/>
        <c:noMultiLvlLbl val="0"/>
      </c:catAx>
      <c:valAx>
        <c:axId val="1600501120"/>
        <c:scaling>
          <c:orientation val="minMax"/>
          <c:min val="2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984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'District Cohort'!$F$41</c:f>
              <c:strCache>
                <c:ptCount val="1"/>
                <c:pt idx="0">
                  <c:v>Current Cohort Survival Model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'District Cohort'!$G$40:$S$40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Cohort'!$G$41:$S$41</c:f>
              <c:numCache>
                <c:formatCode>#,###</c:formatCode>
                <c:ptCount val="9"/>
                <c:pt idx="0">
                  <c:v>728</c:v>
                </c:pt>
                <c:pt idx="1">
                  <c:v>720</c:v>
                </c:pt>
                <c:pt idx="2">
                  <c:v>754</c:v>
                </c:pt>
                <c:pt idx="3">
                  <c:v>783</c:v>
                </c:pt>
                <c:pt idx="4">
                  <c:v>792</c:v>
                </c:pt>
                <c:pt idx="5">
                  <c:v>799</c:v>
                </c:pt>
                <c:pt idx="6">
                  <c:v>824</c:v>
                </c:pt>
                <c:pt idx="7">
                  <c:v>839</c:v>
                </c:pt>
                <c:pt idx="8">
                  <c:v>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1B-6B4F-8776-C4D8E03FE2DF}"/>
            </c:ext>
          </c:extLst>
        </c:ser>
        <c:ser>
          <c:idx val="1"/>
          <c:order val="1"/>
          <c:tx>
            <c:strRef>
              <c:f>'District Cohort'!$F$42</c:f>
              <c:strCache>
                <c:ptCount val="1"/>
                <c:pt idx="0">
                  <c:v>2015 CFP Projection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'District Cohort'!$G$40:$S$40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Cohort'!$G$42:$Q$42</c:f>
              <c:numCache>
                <c:formatCode>#,###</c:formatCode>
                <c:ptCount val="7"/>
                <c:pt idx="0">
                  <c:v>742</c:v>
                </c:pt>
                <c:pt idx="1">
                  <c:v>728</c:v>
                </c:pt>
                <c:pt idx="2">
                  <c:v>725</c:v>
                </c:pt>
                <c:pt idx="3">
                  <c:v>744</c:v>
                </c:pt>
                <c:pt idx="4">
                  <c:v>772</c:v>
                </c:pt>
                <c:pt idx="5">
                  <c:v>766</c:v>
                </c:pt>
                <c:pt idx="6">
                  <c:v>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1B-6B4F-8776-C4D8E03FE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4170544"/>
        <c:axId val="1640926928"/>
      </c:lineChart>
      <c:catAx>
        <c:axId val="159417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926928"/>
        <c:crosses val="autoZero"/>
        <c:auto val="1"/>
        <c:lblAlgn val="ctr"/>
        <c:lblOffset val="100"/>
        <c:noMultiLvlLbl val="0"/>
      </c:catAx>
      <c:valAx>
        <c:axId val="1640926928"/>
        <c:scaling>
          <c:orientation val="minMax"/>
          <c:max val="840"/>
          <c:min val="7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17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64160890901767E-2"/>
          <c:y val="1.3726507754198198E-2"/>
          <c:w val="0.95792659350721077"/>
          <c:h val="0.94079349660848577"/>
        </c:manualLayout>
      </c:layout>
      <c:lineChart>
        <c:grouping val="standard"/>
        <c:varyColors val="0"/>
        <c:ser>
          <c:idx val="0"/>
          <c:order val="0"/>
          <c:tx>
            <c:strRef>
              <c:f>'District Cohort'!$F$37</c:f>
              <c:strCache>
                <c:ptCount val="1"/>
                <c:pt idx="0">
                  <c:v>Current Cohort Survival Model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'District Cohort'!$G$36:$S$36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Cohort'!$G$37:$S$37</c:f>
              <c:numCache>
                <c:formatCode>#,###</c:formatCode>
                <c:ptCount val="9"/>
                <c:pt idx="0">
                  <c:v>715</c:v>
                </c:pt>
                <c:pt idx="1">
                  <c:v>721</c:v>
                </c:pt>
                <c:pt idx="2">
                  <c:v>756</c:v>
                </c:pt>
                <c:pt idx="3">
                  <c:v>764</c:v>
                </c:pt>
                <c:pt idx="4">
                  <c:v>737</c:v>
                </c:pt>
                <c:pt idx="5">
                  <c:v>792</c:v>
                </c:pt>
                <c:pt idx="6">
                  <c:v>799</c:v>
                </c:pt>
                <c:pt idx="7">
                  <c:v>821</c:v>
                </c:pt>
                <c:pt idx="8">
                  <c:v>860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90-EF41-A2CA-E3EB1E545675}"/>
            </c:ext>
          </c:extLst>
        </c:ser>
        <c:ser>
          <c:idx val="1"/>
          <c:order val="1"/>
          <c:tx>
            <c:strRef>
              <c:f>'District Cohort'!$F$38</c:f>
              <c:strCache>
                <c:ptCount val="1"/>
                <c:pt idx="0">
                  <c:v>2015 CFP Projection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'District Cohort'!$G$36:$S$36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Cohort'!$G$38:$Q$38</c:f>
              <c:numCache>
                <c:formatCode>#,###</c:formatCode>
                <c:ptCount val="7"/>
                <c:pt idx="0">
                  <c:v>720</c:v>
                </c:pt>
                <c:pt idx="1">
                  <c:v>710</c:v>
                </c:pt>
                <c:pt idx="2">
                  <c:v>736</c:v>
                </c:pt>
                <c:pt idx="3">
                  <c:v>744</c:v>
                </c:pt>
                <c:pt idx="4">
                  <c:v>722</c:v>
                </c:pt>
                <c:pt idx="5">
                  <c:v>773</c:v>
                </c:pt>
                <c:pt idx="6">
                  <c:v>774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90-EF41-A2CA-E3EB1E545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4374720"/>
        <c:axId val="1641004768"/>
      </c:lineChart>
      <c:catAx>
        <c:axId val="15943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1004768"/>
        <c:crosses val="autoZero"/>
        <c:auto val="1"/>
        <c:lblAlgn val="ctr"/>
        <c:lblOffset val="100"/>
        <c:noMultiLvlLbl val="0"/>
      </c:catAx>
      <c:valAx>
        <c:axId val="1641004768"/>
        <c:scaling>
          <c:orientation val="minMax"/>
          <c:min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37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'District Cohort'!$F$33</c:f>
              <c:strCache>
                <c:ptCount val="1"/>
                <c:pt idx="0">
                  <c:v>Current Cohort Survival Model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'District Cohort'!$G$32:$S$32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Cohort'!$G$33:$S$33</c:f>
              <c:numCache>
                <c:formatCode>#,###</c:formatCode>
                <c:ptCount val="9"/>
                <c:pt idx="0">
                  <c:v>832</c:v>
                </c:pt>
                <c:pt idx="1">
                  <c:v>862</c:v>
                </c:pt>
                <c:pt idx="2">
                  <c:v>876</c:v>
                </c:pt>
                <c:pt idx="3">
                  <c:v>897</c:v>
                </c:pt>
                <c:pt idx="4">
                  <c:v>933</c:v>
                </c:pt>
                <c:pt idx="5">
                  <c:v>925</c:v>
                </c:pt>
                <c:pt idx="6">
                  <c:v>930</c:v>
                </c:pt>
                <c:pt idx="7">
                  <c:v>937</c:v>
                </c:pt>
                <c:pt idx="8">
                  <c:v>946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49-DA42-BA13-588CF3D58804}"/>
            </c:ext>
          </c:extLst>
        </c:ser>
        <c:ser>
          <c:idx val="1"/>
          <c:order val="1"/>
          <c:tx>
            <c:strRef>
              <c:f>'District Cohort'!$F$34</c:f>
              <c:strCache>
                <c:ptCount val="1"/>
                <c:pt idx="0">
                  <c:v>2015 CFP Projection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'District Cohort'!$G$32:$S$32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'District Cohort'!$G$34:$Q$34</c:f>
              <c:numCache>
                <c:formatCode>#,###</c:formatCode>
                <c:ptCount val="7"/>
                <c:pt idx="0">
                  <c:v>833</c:v>
                </c:pt>
                <c:pt idx="1">
                  <c:v>866</c:v>
                </c:pt>
                <c:pt idx="2">
                  <c:v>871</c:v>
                </c:pt>
                <c:pt idx="3">
                  <c:v>894</c:v>
                </c:pt>
                <c:pt idx="4">
                  <c:v>936</c:v>
                </c:pt>
                <c:pt idx="5">
                  <c:v>939</c:v>
                </c:pt>
                <c:pt idx="6">
                  <c:v>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49-DA42-BA13-588CF3D58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5226528"/>
        <c:axId val="1642334496"/>
      </c:lineChart>
      <c:catAx>
        <c:axId val="159522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334496"/>
        <c:crosses val="autoZero"/>
        <c:auto val="1"/>
        <c:lblAlgn val="ctr"/>
        <c:lblOffset val="100"/>
        <c:noMultiLvlLbl val="0"/>
      </c:catAx>
      <c:valAx>
        <c:axId val="1642334496"/>
        <c:scaling>
          <c:orientation val="minMax"/>
          <c:max val="960"/>
          <c:min val="8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22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0.02213</cdr:x>
      <cdr:y>0.3298</cdr:y>
    </cdr:from>
    <cdr:to>
      <cdr:x>0.21182</cdr:x>
      <cdr:y>0.38936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D801F16-F551-1641-ADFF-34E2484AA580}"/>
            </a:ext>
          </a:extLst>
        </cdr:cNvPr>
        <cdr:cNvSpPr txBox="1"/>
      </cdr:nvSpPr>
      <cdr:spPr>
        <a:xfrm xmlns:a="http://schemas.openxmlformats.org/drawingml/2006/main">
          <a:off x="269812" y="1704174"/>
          <a:ext cx="231275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Current Elementary Capacity</a:t>
          </a:r>
        </a:p>
      </cdr:txBody>
    </cdr:sp>
  </cdr:relSizeAnchor>
  <cdr:relSizeAnchor xmlns:cdr="http://schemas.openxmlformats.org/drawingml/2006/chartDrawing">
    <cdr:from>
      <cdr:x>0.01909</cdr:x>
      <cdr:y>0.49043</cdr:y>
    </cdr:from>
    <cdr:to>
      <cdr:x>0.37703</cdr:x>
      <cdr:y>0.55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A545E5F-9357-1749-9643-0C13C1A5F7AB}"/>
            </a:ext>
          </a:extLst>
        </cdr:cNvPr>
        <cdr:cNvSpPr txBox="1"/>
      </cdr:nvSpPr>
      <cdr:spPr>
        <a:xfrm xmlns:a="http://schemas.openxmlformats.org/drawingml/2006/main">
          <a:off x="232742" y="2534229"/>
          <a:ext cx="436397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Elementary Capacity- Adjusted for Yale @ 38 students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85263-53FD-F346-A106-AD6754946D59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751D5-804A-914B-8FC7-E3650F59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751D5-804A-914B-8FC7-E3650F59D7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3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9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43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3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935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0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2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3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6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0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6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1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7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2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127E2-400B-BE4E-A1F7-FD87C47D976D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050960-89B4-AD4E-B54C-1FB9F30A7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2DBB-2AFF-4E41-816B-B5E01F639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/>
              <a:t>Capital Facilities </a:t>
            </a:r>
            <a:br>
              <a:rPr lang="en-US" sz="7200" b="1" dirty="0"/>
            </a:br>
            <a:r>
              <a:rPr lang="en-US" sz="7200" b="1" dirty="0"/>
              <a:t>Planning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0B154-17CE-B443-A22A-3355A0F63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Developing a proactive plan to address current and coming enrollment</a:t>
            </a:r>
          </a:p>
          <a:p>
            <a:endParaRPr lang="en-US" dirty="0"/>
          </a:p>
          <a:p>
            <a:r>
              <a:rPr lang="en-US" dirty="0"/>
              <a:t>May 14, 2018</a:t>
            </a:r>
          </a:p>
        </p:txBody>
      </p:sp>
    </p:spTree>
    <p:extLst>
      <p:ext uri="{BB962C8B-B14F-4D97-AF65-F5344CB8AC3E}">
        <p14:creationId xmlns:p14="http://schemas.microsoft.com/office/powerpoint/2010/main" val="375504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AEC-D9F5-4945-A8C6-A88D533C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Generation Rates: Are they accurate?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C756F-6C7A-5C46-B536-C2A557872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Student Generation Rates were largely based on property sales that occurred during and immediately following the deepest part of the Great Recession.</a:t>
            </a:r>
          </a:p>
          <a:p>
            <a:pPr lvl="1"/>
            <a:r>
              <a:rPr lang="en-US" dirty="0"/>
              <a:t>Based on very few home sales.  Statistically volatile number</a:t>
            </a:r>
          </a:p>
          <a:p>
            <a:pPr lvl="1"/>
            <a:r>
              <a:rPr lang="en-US" dirty="0"/>
              <a:t>Corresponded with flattening and decrease of student enrollment</a:t>
            </a:r>
          </a:p>
          <a:p>
            <a:pPr lvl="1"/>
            <a:endParaRPr lang="en-US" dirty="0"/>
          </a:p>
          <a:p>
            <a:r>
              <a:rPr lang="en-US" dirty="0"/>
              <a:t>In order to make estimates based on more recent data we have hired a demographer to update the Student Generation Rates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6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C738-F541-A045-AE8F-3EA982D9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Impact of Growth: Single Family Homes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080EBD-E190-4648-B349-9FD6E19F5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720929"/>
              </p:ext>
            </p:extLst>
          </p:nvPr>
        </p:nvGraphicFramePr>
        <p:xfrm>
          <a:off x="838200" y="1553777"/>
          <a:ext cx="10515600" cy="473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35436015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5408682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095411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2626147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67488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# of Homes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Elementary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Middle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9606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664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928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394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4511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411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397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8060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496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411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6130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2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C414-6D23-F041-B83F-BFAEB339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Impact of Growth: Multi-Family Homes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EA9C17C-2F4B-C74D-84E1-EDBAD8ABCC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538174"/>
              </p:ext>
            </p:extLst>
          </p:nvPr>
        </p:nvGraphicFramePr>
        <p:xfrm>
          <a:off x="838200" y="1504350"/>
          <a:ext cx="10515600" cy="5103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6969319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790314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2044875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090662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31617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# of Multi Family Homes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Elementary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Middle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962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108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16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0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3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104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6347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956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6632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3552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436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56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983E-8B5E-2B46-ACFC-DA31D9F4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Option A: Grow Our Current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53802-5BAC-364A-B6C6-2E33121CD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/>
              <a:t>Incrementally Grow Schools as population arrives</a:t>
            </a:r>
          </a:p>
          <a:p>
            <a:pPr lvl="1"/>
            <a:r>
              <a:rPr lang="en-US" sz="2800" dirty="0"/>
              <a:t>Portable Classrooms</a:t>
            </a:r>
          </a:p>
          <a:p>
            <a:pPr lvl="1"/>
            <a:r>
              <a:rPr lang="en-US" sz="2800" dirty="0"/>
              <a:t>Expansions to current facilities</a:t>
            </a:r>
            <a:endParaRPr lang="en-US" sz="2400" dirty="0"/>
          </a:p>
          <a:p>
            <a:pPr lvl="1"/>
            <a:endParaRPr lang="en-US" sz="2800" dirty="0"/>
          </a:p>
          <a:p>
            <a:r>
              <a:rPr lang="en-US" sz="3200" dirty="0"/>
              <a:t>Land and opportunity for additional classrooms</a:t>
            </a:r>
          </a:p>
          <a:p>
            <a:pPr lvl="1"/>
            <a:r>
              <a:rPr lang="en-US" sz="2300" dirty="0"/>
              <a:t>WPS add 10-12 classrooms (additional 200-240 students, 600+ students)</a:t>
            </a:r>
          </a:p>
          <a:p>
            <a:pPr lvl="1"/>
            <a:r>
              <a:rPr lang="en-US" sz="2300" dirty="0"/>
              <a:t>WIS add 8-12 classrooms (additional 160-240 students, 600+ students)</a:t>
            </a:r>
          </a:p>
          <a:p>
            <a:pPr lvl="1"/>
            <a:r>
              <a:rPr lang="en-US" sz="2300" dirty="0"/>
              <a:t>WMS add 8-12 classrooms (additional 200-300 students, 100+ students)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4904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D5F83-6045-C649-99CA-AD471B68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B18D31-3E50-5146-BB9E-7F7F51D5B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8133" y="-1630018"/>
            <a:ext cx="12800133" cy="940554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F16FEE-05F7-414D-8408-D9E96EEDFE1A}"/>
              </a:ext>
            </a:extLst>
          </p:cNvPr>
          <p:cNvSpPr/>
          <p:nvPr/>
        </p:nvSpPr>
        <p:spPr>
          <a:xfrm>
            <a:off x="3738282" y="1586753"/>
            <a:ext cx="1506071" cy="16002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46C50-03F8-3C40-A700-0BEAA3CC1B4E}"/>
              </a:ext>
            </a:extLst>
          </p:cNvPr>
          <p:cNvSpPr/>
          <p:nvPr/>
        </p:nvSpPr>
        <p:spPr>
          <a:xfrm>
            <a:off x="7637929" y="1690688"/>
            <a:ext cx="927847" cy="422601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313D-388B-F641-8DB3-71CC2D0F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67B390-BD23-7140-B97C-5D2D10DDC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48311"/>
            <a:ext cx="12192000" cy="910621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C21B1D-B29F-4643-B0C4-7F82C3BDD4E5}"/>
              </a:ext>
            </a:extLst>
          </p:cNvPr>
          <p:cNvSpPr/>
          <p:nvPr/>
        </p:nvSpPr>
        <p:spPr>
          <a:xfrm rot="900000">
            <a:off x="7344432" y="851844"/>
            <a:ext cx="1331259" cy="2043951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83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8519-4712-3E4C-BD69-925A9964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20D579-41C3-BE40-9218-F4774983E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41102"/>
            <a:ext cx="12192000" cy="864990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A311E3-8E0A-B84A-9E21-2C649DB4F8AF}"/>
              </a:ext>
            </a:extLst>
          </p:cNvPr>
          <p:cNvSpPr/>
          <p:nvPr/>
        </p:nvSpPr>
        <p:spPr>
          <a:xfrm>
            <a:off x="3796748" y="1490870"/>
            <a:ext cx="1192695" cy="296186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C0D36-726A-E745-AB38-977EA6386548}"/>
              </a:ext>
            </a:extLst>
          </p:cNvPr>
          <p:cNvSpPr/>
          <p:nvPr/>
        </p:nvSpPr>
        <p:spPr>
          <a:xfrm>
            <a:off x="2544417" y="4949687"/>
            <a:ext cx="914400" cy="775252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DFD9C-5B72-0D4E-8585-28DB993C2E8C}"/>
              </a:ext>
            </a:extLst>
          </p:cNvPr>
          <p:cNvSpPr/>
          <p:nvPr/>
        </p:nvSpPr>
        <p:spPr>
          <a:xfrm>
            <a:off x="3617844" y="4949687"/>
            <a:ext cx="1192695" cy="556592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1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7E309-8E9F-C04C-9D4E-813B5F0B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Option B: Add a new Elementary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EE9AE-474B-7D46-9E14-4779692E4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/>
              <a:t>21 classroom Elementary School</a:t>
            </a:r>
          </a:p>
          <a:p>
            <a:pPr lvl="1"/>
            <a:r>
              <a:rPr lang="en-US" sz="2300" dirty="0"/>
              <a:t>Increase elementary capacity by about 441 students</a:t>
            </a:r>
          </a:p>
          <a:p>
            <a:pPr marL="457200" lvl="1" indent="0">
              <a:buNone/>
            </a:pPr>
            <a:endParaRPr lang="en-US" sz="2300" dirty="0"/>
          </a:p>
          <a:p>
            <a:pPr marL="457200" lvl="1" indent="0">
              <a:buNone/>
            </a:pPr>
            <a:r>
              <a:rPr lang="en-US" sz="2300" dirty="0"/>
              <a:t>WPS Estimated Capacity approximately  399</a:t>
            </a:r>
          </a:p>
          <a:p>
            <a:pPr marL="457200" lvl="1" indent="0">
              <a:buNone/>
            </a:pPr>
            <a:r>
              <a:rPr lang="en-US" sz="2300" dirty="0"/>
              <a:t>WIS Estimated Capacity approximately  441</a:t>
            </a:r>
          </a:p>
          <a:p>
            <a:pPr marL="457200" lvl="1" indent="0">
              <a:buNone/>
            </a:pPr>
            <a:r>
              <a:rPr lang="en-US" sz="2300" dirty="0"/>
              <a:t>Yale Estimated Capacity approximately 63</a:t>
            </a:r>
          </a:p>
          <a:p>
            <a:pPr marL="457200" lvl="1" indent="0">
              <a:buNone/>
            </a:pPr>
            <a:r>
              <a:rPr lang="en-US" sz="2300" u="sng" dirty="0"/>
              <a:t>New Elementary Estimated Capacity Approximately 441</a:t>
            </a:r>
          </a:p>
          <a:p>
            <a:pPr marL="457200" lvl="1" indent="0">
              <a:buNone/>
            </a:pPr>
            <a:r>
              <a:rPr lang="en-US" sz="2300" dirty="0"/>
              <a:t>Total Elementary Capacity = 1334 students</a:t>
            </a:r>
          </a:p>
          <a:p>
            <a:pPr marL="457200" lvl="1" indent="0">
              <a:buNone/>
            </a:pPr>
            <a:endParaRPr lang="en-US" sz="2300" dirty="0"/>
          </a:p>
          <a:p>
            <a:r>
              <a:rPr lang="en-US" sz="2600" dirty="0"/>
              <a:t>Transition Grade 5 students from WMS to Elementary Schools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8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0AE1-191C-0742-8291-2272C44F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School Size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A4B90-B0EA-7D41-B80E-ADB231FA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00200"/>
            <a:ext cx="8915400" cy="43110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Review of Empirical Evidence about School Size Effects: A Policy Perspective (</a:t>
            </a:r>
            <a:r>
              <a:rPr lang="en-US" sz="2400" b="1" dirty="0" err="1"/>
              <a:t>Leithwood</a:t>
            </a:r>
            <a:r>
              <a:rPr lang="en-US" sz="2400" b="1" dirty="0"/>
              <a:t>, K; </a:t>
            </a:r>
            <a:r>
              <a:rPr lang="en-US" sz="2400" b="1" dirty="0" err="1"/>
              <a:t>Jantzi</a:t>
            </a:r>
            <a:r>
              <a:rPr lang="en-US" sz="2400" b="1" dirty="0"/>
              <a:t> D)</a:t>
            </a:r>
          </a:p>
          <a:p>
            <a:r>
              <a:rPr lang="en-US" sz="2400" dirty="0"/>
              <a:t>Review examined 57 post 1990 empirical studies of school size effects on a variety of student and organizational outcomes</a:t>
            </a:r>
          </a:p>
          <a:p>
            <a:r>
              <a:rPr lang="en-US" sz="2400" dirty="0"/>
              <a:t>The weight of evidence provided by this research clearly favors smaller schools. </a:t>
            </a:r>
          </a:p>
          <a:p>
            <a:r>
              <a:rPr lang="en-US" sz="2400" dirty="0"/>
              <a:t>Students who traditionally struggle at school and students from disadvantaged social and economic backgrounds are the major benefactors of smaller schools.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6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0AE1-191C-0742-8291-2272C44F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School Size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A4B90-B0EA-7D41-B80E-ADB231FA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62125"/>
            <a:ext cx="8915400" cy="45672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/>
              <a:t>Review of Empirical  Evidence about School Size Effects: A Policy Perspective (</a:t>
            </a:r>
            <a:r>
              <a:rPr lang="en-US" sz="3800" b="1" dirty="0" err="1"/>
              <a:t>Leithwood</a:t>
            </a:r>
            <a:r>
              <a:rPr lang="en-US" sz="3800" b="1" dirty="0"/>
              <a:t>, K; </a:t>
            </a:r>
            <a:r>
              <a:rPr lang="en-US" sz="3800" b="1" dirty="0" err="1"/>
              <a:t>Jantzi</a:t>
            </a:r>
            <a:r>
              <a:rPr lang="en-US" sz="3800" b="1" dirty="0"/>
              <a:t> D)</a:t>
            </a:r>
          </a:p>
          <a:p>
            <a:r>
              <a:rPr lang="en-US" sz="3600" dirty="0"/>
              <a:t>Elementary schools with large proportions of such students should be limited in size to </a:t>
            </a:r>
            <a:r>
              <a:rPr lang="en-US" sz="3600" b="1" dirty="0"/>
              <a:t>not more than about 300 students</a:t>
            </a:r>
            <a:r>
              <a:rPr lang="en-US" sz="3600" dirty="0"/>
              <a:t>; </a:t>
            </a:r>
          </a:p>
          <a:p>
            <a:r>
              <a:rPr lang="en-US" sz="3600" dirty="0"/>
              <a:t>Elementary schools serving economically and socially heterogeneous or relatively advantaged students should be </a:t>
            </a:r>
            <a:r>
              <a:rPr lang="en-US" sz="3600" b="1" dirty="0"/>
              <a:t>limited in size to about 500 students</a:t>
            </a:r>
            <a:r>
              <a:rPr lang="en-US" sz="3600" dirty="0"/>
              <a:t>. </a:t>
            </a:r>
          </a:p>
          <a:p>
            <a:r>
              <a:rPr lang="en-US" sz="3600" dirty="0"/>
              <a:t>Secondary schools serving exclusively or largely diverse and/or disadvantaged students should be limited in size to about </a:t>
            </a:r>
            <a:r>
              <a:rPr lang="en-US" sz="3600" b="1" dirty="0"/>
              <a:t>600 students or fewer</a:t>
            </a:r>
          </a:p>
          <a:p>
            <a:r>
              <a:rPr lang="en-US" sz="3600" dirty="0"/>
              <a:t>Secondary schools serving economically and socially heterogeneous or relatively advantaged students should be </a:t>
            </a:r>
            <a:r>
              <a:rPr lang="en-US" sz="3600" b="1" dirty="0"/>
              <a:t>limited in size to about 1,000 students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4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D228F-EA27-6B43-91A2-CA646701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Woodland Public Schools Capacity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1634A42-B595-7D4F-85E5-94E593C461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423018"/>
              </p:ext>
            </p:extLst>
          </p:nvPr>
        </p:nvGraphicFramePr>
        <p:xfrm>
          <a:off x="838199" y="1172712"/>
          <a:ext cx="10515599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3956">
                  <a:extLst>
                    <a:ext uri="{9D8B030D-6E8A-4147-A177-3AD203B41FA5}">
                      <a16:colId xmlns:a16="http://schemas.microsoft.com/office/drawing/2014/main" val="2827963151"/>
                    </a:ext>
                  </a:extLst>
                </a:gridCol>
                <a:gridCol w="1285103">
                  <a:extLst>
                    <a:ext uri="{9D8B030D-6E8A-4147-A177-3AD203B41FA5}">
                      <a16:colId xmlns:a16="http://schemas.microsoft.com/office/drawing/2014/main" val="3299932212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3320444081"/>
                    </a:ext>
                  </a:extLst>
                </a:gridCol>
                <a:gridCol w="1260390">
                  <a:extLst>
                    <a:ext uri="{9D8B030D-6E8A-4147-A177-3AD203B41FA5}">
                      <a16:colId xmlns:a16="http://schemas.microsoft.com/office/drawing/2014/main" val="2112855534"/>
                    </a:ext>
                  </a:extLst>
                </a:gridCol>
                <a:gridCol w="1577545">
                  <a:extLst>
                    <a:ext uri="{9D8B030D-6E8A-4147-A177-3AD203B41FA5}">
                      <a16:colId xmlns:a16="http://schemas.microsoft.com/office/drawing/2014/main" val="26660367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/>
                        <a:t>Elementary Schools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47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School Building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Building SF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Teaching Stations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Capacity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CFP ‘15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10/1/17 Headcount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98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Woodland Primary School (K-1)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59,296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049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Woodland Intermediate School (2-4)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54,718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45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Yale Elementary School (K-4)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318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b="1" dirty="0"/>
                        <a:t>Total Elementary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855199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Middle School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83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Woodland Middle School (5-8)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58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High School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626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Woodland High School (9-12)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152,830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730 </a:t>
                      </a:r>
                    </a:p>
                    <a:p>
                      <a:pPr algn="ctr"/>
                      <a:r>
                        <a:rPr lang="en-US" dirty="0"/>
                        <a:t>(664 w/o 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74934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Alternative Schools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867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Lewis River Academy (K-8)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2,417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222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TEAM High School (9-12)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860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46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C94A-5CFC-124F-86A8-422347CC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School Size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AD8FF-24FE-B24E-919C-4367076A0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School Size Effects: Review and Conceptual Analysis (</a:t>
            </a:r>
            <a:r>
              <a:rPr lang="en-US" sz="2400" b="1" dirty="0" err="1"/>
              <a:t>Scheerens</a:t>
            </a:r>
            <a:r>
              <a:rPr lang="en-US" sz="2400" b="1" dirty="0"/>
              <a:t>, J. </a:t>
            </a:r>
            <a:r>
              <a:rPr lang="en-US" sz="2400" b="1" dirty="0" err="1"/>
              <a:t>et.al</a:t>
            </a:r>
            <a:r>
              <a:rPr lang="en-US" sz="2400" b="1" dirty="0"/>
              <a:t>.)</a:t>
            </a:r>
          </a:p>
          <a:p>
            <a:r>
              <a:rPr lang="en-US" sz="2400" dirty="0"/>
              <a:t>a review of international review studies on school size effects</a:t>
            </a:r>
          </a:p>
          <a:p>
            <a:r>
              <a:rPr lang="en-US" sz="2400" i="1" dirty="0"/>
              <a:t>…”there appears to be a fair degree of consensus on optimal school size ranges for primary and secondary school.”</a:t>
            </a:r>
          </a:p>
          <a:p>
            <a:r>
              <a:rPr lang="en-US" sz="2400" i="1" dirty="0"/>
              <a:t>“The estimates by </a:t>
            </a:r>
            <a:r>
              <a:rPr lang="en-US" sz="2400" i="1" dirty="0" err="1"/>
              <a:t>Leithwood</a:t>
            </a:r>
            <a:r>
              <a:rPr lang="en-US" sz="2400" i="1" dirty="0"/>
              <a:t> and </a:t>
            </a:r>
            <a:r>
              <a:rPr lang="en-US" sz="2400" i="1" dirty="0" err="1"/>
              <a:t>Jantzi</a:t>
            </a:r>
            <a:r>
              <a:rPr lang="en-US" sz="2400" i="1" dirty="0"/>
              <a:t> (2009) express this consensus well when they claim that </a:t>
            </a:r>
            <a:r>
              <a:rPr lang="en-US" sz="2400" b="1" i="1" dirty="0"/>
              <a:t>optimal school sizes at elementary and secondary school levels are 500 and 1,000</a:t>
            </a:r>
            <a:r>
              <a:rPr lang="en-US" sz="2400" i="1" dirty="0"/>
              <a:t>, respectively.”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81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2D6C-9365-FD46-AA80-19029755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Options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73089B-DF19-EA43-B9E2-5256D0F56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874782"/>
              </p:ext>
            </p:extLst>
          </p:nvPr>
        </p:nvGraphicFramePr>
        <p:xfrm>
          <a:off x="2589213" y="2133600"/>
          <a:ext cx="89154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266314914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8626583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293889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Capital Levy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Capital Bond</a:t>
                      </a:r>
                    </a:p>
                  </a:txBody>
                  <a:tcPr marL="77525" marR="77525"/>
                </a:tc>
                <a:extLst>
                  <a:ext uri="{0D108BD9-81ED-4DB2-BD59-A6C34878D82A}">
                    <a16:rowId xmlns:a16="http://schemas.microsoft.com/office/drawing/2014/main" val="59891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Uses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Technology</a:t>
                      </a:r>
                    </a:p>
                    <a:p>
                      <a:r>
                        <a:rPr lang="en-US" sz="2000" dirty="0"/>
                        <a:t>Maintenance (Roofs, Boilers, etc.)</a:t>
                      </a:r>
                    </a:p>
                    <a:p>
                      <a:r>
                        <a:rPr lang="en-US" sz="2000" dirty="0"/>
                        <a:t>New Facilities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Long Life Facilities</a:t>
                      </a:r>
                    </a:p>
                  </a:txBody>
                  <a:tcPr marL="77525" marR="77525"/>
                </a:tc>
                <a:extLst>
                  <a:ext uri="{0D108BD9-81ED-4DB2-BD59-A6C34878D82A}">
                    <a16:rowId xmlns:a16="http://schemas.microsoft.com/office/drawing/2014/main" val="1828554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Difference in Mechanism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Authorization to levy an aggregate amount of taxes each year for a span of up to six years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Authorization to sell bonds and levy taxes to pay bond over long-term (up to 30 years)</a:t>
                      </a:r>
                    </a:p>
                  </a:txBody>
                  <a:tcPr marL="77525" marR="77525"/>
                </a:tc>
                <a:extLst>
                  <a:ext uri="{0D108BD9-81ED-4DB2-BD59-A6C34878D82A}">
                    <a16:rowId xmlns:a16="http://schemas.microsoft.com/office/drawing/2014/main" val="293118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What it takes to pass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+ 1 vote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60%</a:t>
                      </a:r>
                    </a:p>
                  </a:txBody>
                  <a:tcPr marL="77525" marR="77525"/>
                </a:tc>
                <a:extLst>
                  <a:ext uri="{0D108BD9-81ED-4DB2-BD59-A6C34878D82A}">
                    <a16:rowId xmlns:a16="http://schemas.microsoft.com/office/drawing/2014/main" val="3527620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11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2FB-EE19-2F4C-A39C-EE474B08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Significant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BF046-1EE2-FE4A-89B0-EA2358911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HVAC upgrade at WIS</a:t>
            </a:r>
          </a:p>
          <a:p>
            <a:pPr lvl="1"/>
            <a:r>
              <a:rPr lang="en-US" sz="2200" dirty="0"/>
              <a:t>Add AC, replace inefficient VAV System</a:t>
            </a:r>
          </a:p>
          <a:p>
            <a:pPr lvl="2"/>
            <a:r>
              <a:rPr lang="en-US" sz="1900" dirty="0"/>
              <a:t>$800,000 to </a:t>
            </a:r>
            <a:r>
              <a:rPr lang="en-US" sz="1900"/>
              <a:t>$1,000,000</a:t>
            </a:r>
            <a:endParaRPr lang="en-US" sz="1900" dirty="0"/>
          </a:p>
          <a:p>
            <a:r>
              <a:rPr lang="en-US" sz="2600" dirty="0"/>
              <a:t>Capital Maintenance Levy</a:t>
            </a:r>
          </a:p>
          <a:p>
            <a:pPr lvl="1"/>
            <a:r>
              <a:rPr lang="en-US" sz="2200" dirty="0"/>
              <a:t>Decreased funding for M&amp;O with new ”Enrichment” Levy</a:t>
            </a:r>
          </a:p>
          <a:p>
            <a:r>
              <a:rPr lang="en-US" sz="2600" dirty="0"/>
              <a:t>Technology Levy</a:t>
            </a:r>
          </a:p>
          <a:p>
            <a:pPr lvl="1"/>
            <a:r>
              <a:rPr lang="en-US" sz="2200" dirty="0"/>
              <a:t>Decreased funding for new equipment acquisition with new ”Enrichment” Levy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1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8692-72F9-CB40-BEEC-CFEDC289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Enrollment Growth </a:t>
            </a:r>
            <a:br>
              <a:rPr lang="en-US" dirty="0"/>
            </a:br>
            <a:r>
              <a:rPr lang="en-US" dirty="0"/>
              <a:t>					—Arithmetic Models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A08F5A-C467-924C-A841-5C9147DF62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823282"/>
              </p:ext>
            </p:extLst>
          </p:nvPr>
        </p:nvGraphicFramePr>
        <p:xfrm>
          <a:off x="838200" y="1690688"/>
          <a:ext cx="10515595" cy="2541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3652">
                  <a:extLst>
                    <a:ext uri="{9D8B030D-6E8A-4147-A177-3AD203B41FA5}">
                      <a16:colId xmlns:a16="http://schemas.microsoft.com/office/drawing/2014/main" val="2402171658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1781184810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1998312659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2796118714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3316162158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332174958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3149683785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195635867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695039666"/>
                    </a:ext>
                  </a:extLst>
                </a:gridCol>
                <a:gridCol w="991327">
                  <a:extLst>
                    <a:ext uri="{9D8B030D-6E8A-4147-A177-3AD203B41FA5}">
                      <a16:colId xmlns:a16="http://schemas.microsoft.com/office/drawing/2014/main" val="2822402282"/>
                    </a:ext>
                  </a:extLst>
                </a:gridCol>
              </a:tblGrid>
              <a:tr h="8658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2017-2018 OSPI Cohort Survival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2015 Actual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2016 Actual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2017 Actual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2018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2019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2020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2021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2022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2023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1597152"/>
                  </a:ext>
                </a:extLst>
              </a:tr>
              <a:tr h="418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K-4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876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3041033"/>
                  </a:ext>
                </a:extLst>
              </a:tr>
              <a:tr h="418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5-8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078053"/>
                  </a:ext>
                </a:extLst>
              </a:tr>
              <a:tr h="418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9-12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8909900"/>
                  </a:ext>
                </a:extLst>
              </a:tr>
              <a:tr h="41896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2,275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2,303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2,386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2,444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2,462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2,516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2,553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2,597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2,611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237898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7343A7-B38C-B040-8118-5282B05E9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951265"/>
              </p:ext>
            </p:extLst>
          </p:nvPr>
        </p:nvGraphicFramePr>
        <p:xfrm>
          <a:off x="838200" y="4430722"/>
          <a:ext cx="8734425" cy="2132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536">
                  <a:extLst>
                    <a:ext uri="{9D8B030D-6E8A-4147-A177-3AD203B41FA5}">
                      <a16:colId xmlns:a16="http://schemas.microsoft.com/office/drawing/2014/main" val="495931617"/>
                    </a:ext>
                  </a:extLst>
                </a:gridCol>
                <a:gridCol w="1007389">
                  <a:extLst>
                    <a:ext uri="{9D8B030D-6E8A-4147-A177-3AD203B41FA5}">
                      <a16:colId xmlns:a16="http://schemas.microsoft.com/office/drawing/2014/main" val="4029175620"/>
                    </a:ext>
                  </a:extLst>
                </a:gridCol>
                <a:gridCol w="1032575">
                  <a:extLst>
                    <a:ext uri="{9D8B030D-6E8A-4147-A177-3AD203B41FA5}">
                      <a16:colId xmlns:a16="http://schemas.microsoft.com/office/drawing/2014/main" val="3505180470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62296615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95734789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4027106459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18162863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868375128"/>
                    </a:ext>
                  </a:extLst>
                </a:gridCol>
              </a:tblGrid>
              <a:tr h="726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 CFP Projections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2015 Actual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2016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2017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2018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2019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2020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2021 Projected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952648"/>
                  </a:ext>
                </a:extLst>
              </a:tr>
              <a:tr h="351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K-4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2788549"/>
                  </a:ext>
                </a:extLst>
              </a:tr>
              <a:tr h="351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5-8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773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6146338"/>
                  </a:ext>
                </a:extLst>
              </a:tr>
              <a:tr h="351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9-12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742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08475"/>
                  </a:ext>
                </a:extLst>
              </a:tr>
              <a:tr h="35149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2,295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2,304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2,332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2,382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2,430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2,478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2,526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510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78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74410D-E9CF-EF40-92F9-C3B4CFC0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K-12 Enrollment Projections: Arithmetic Models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0137FF4-7591-3C47-9952-1113265146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882072"/>
              </p:ext>
            </p:extLst>
          </p:nvPr>
        </p:nvGraphicFramePr>
        <p:xfrm>
          <a:off x="172994" y="1690688"/>
          <a:ext cx="12019005" cy="516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283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E55C44E-7F7F-0F46-85F5-8939AB531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262853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E831762F-2786-5D4D-9F32-93B9391D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9-12 Enrollment Projections: Arithmetic Models</a:t>
            </a:r>
          </a:p>
        </p:txBody>
      </p:sp>
    </p:spTree>
    <p:extLst>
      <p:ext uri="{BB962C8B-B14F-4D97-AF65-F5344CB8AC3E}">
        <p14:creationId xmlns:p14="http://schemas.microsoft.com/office/powerpoint/2010/main" val="268075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97879-8912-4340-AC47-103CCA97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5-8 Enrollment: Arithmetic Models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04C7305-024B-254B-98F7-5C70CE79A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262313"/>
              </p:ext>
            </p:extLst>
          </p:nvPr>
        </p:nvGraphicFramePr>
        <p:xfrm>
          <a:off x="261257" y="1778558"/>
          <a:ext cx="11930743" cy="507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BB9B99-2196-6D42-BC13-BA9106190398}"/>
              </a:ext>
            </a:extLst>
          </p:cNvPr>
          <p:cNvCxnSpPr>
            <a:cxnSpLocks/>
          </p:cNvCxnSpPr>
          <p:nvPr/>
        </p:nvCxnSpPr>
        <p:spPr>
          <a:xfrm>
            <a:off x="582805" y="4220308"/>
            <a:ext cx="107006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801F16-F551-1641-ADFF-34E2484AA580}"/>
              </a:ext>
            </a:extLst>
          </p:cNvPr>
          <p:cNvSpPr txBox="1"/>
          <p:nvPr/>
        </p:nvSpPr>
        <p:spPr>
          <a:xfrm>
            <a:off x="437322" y="3850976"/>
            <a:ext cx="172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WMS Capacity</a:t>
            </a:r>
          </a:p>
        </p:txBody>
      </p:sp>
    </p:spTree>
    <p:extLst>
      <p:ext uri="{BB962C8B-B14F-4D97-AF65-F5344CB8AC3E}">
        <p14:creationId xmlns:p14="http://schemas.microsoft.com/office/powerpoint/2010/main" val="84419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8C1011-6E51-BB44-8827-C389CF14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K-4 Enrollment Projections: Arithmetic Models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B3DD38-C207-3B4A-B518-AA9B38CDE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056877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2AB5A7-E004-4D4B-91D8-27DE70901FB5}"/>
              </a:ext>
            </a:extLst>
          </p:cNvPr>
          <p:cNvCxnSpPr>
            <a:cxnSpLocks/>
          </p:cNvCxnSpPr>
          <p:nvPr/>
        </p:nvCxnSpPr>
        <p:spPr>
          <a:xfrm>
            <a:off x="331596" y="3677697"/>
            <a:ext cx="107006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1E728E-10F4-B441-81A6-49DFFB185EAC}"/>
              </a:ext>
            </a:extLst>
          </p:cNvPr>
          <p:cNvCxnSpPr>
            <a:cxnSpLocks/>
          </p:cNvCxnSpPr>
          <p:nvPr/>
        </p:nvCxnSpPr>
        <p:spPr>
          <a:xfrm>
            <a:off x="331596" y="4503337"/>
            <a:ext cx="107006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9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C438-EB74-7F49-A5C4-B98FF2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Expected Growth: Demographics vs 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5E2A8-68F4-3E48-84BB-9A17BFFE6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 Growth rate about 1.5-2% growth year over year</a:t>
            </a:r>
          </a:p>
          <a:p>
            <a:pPr lvl="1"/>
            <a:r>
              <a:rPr lang="en-US" dirty="0"/>
              <a:t>Arithmetic Models fairly good at predicting future enrollment</a:t>
            </a:r>
          </a:p>
          <a:p>
            <a:r>
              <a:rPr lang="en-US" dirty="0"/>
              <a:t>Anticipated Housing Increases</a:t>
            </a:r>
          </a:p>
          <a:p>
            <a:pPr lvl="1"/>
            <a:r>
              <a:rPr lang="en-US" dirty="0"/>
              <a:t>About 1000 homes over the next 8-10 years</a:t>
            </a:r>
          </a:p>
          <a:p>
            <a:pPr lvl="2"/>
            <a:r>
              <a:rPr lang="en-US" dirty="0"/>
              <a:t>Two developments near S. Pekin and Whalen Roads (By Walt’s Meats)</a:t>
            </a:r>
          </a:p>
          <a:p>
            <a:pPr lvl="2"/>
            <a:r>
              <a:rPr lang="en-US" dirty="0"/>
              <a:t>One development near WHS off of Dike Access</a:t>
            </a:r>
          </a:p>
          <a:p>
            <a:r>
              <a:rPr lang="en-US" b="1" i="1" dirty="0"/>
              <a:t>IF</a:t>
            </a:r>
            <a:r>
              <a:rPr lang="en-US" dirty="0"/>
              <a:t> these developments materialize we anticipate a significant increase in student enrollment at a rate that surpasses the arithmetic models.</a:t>
            </a:r>
          </a:p>
        </p:txBody>
      </p:sp>
    </p:spTree>
    <p:extLst>
      <p:ext uri="{BB962C8B-B14F-4D97-AF65-F5344CB8AC3E}">
        <p14:creationId xmlns:p14="http://schemas.microsoft.com/office/powerpoint/2010/main" val="324434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B45F-DFE3-034C-83F9-AE6ABB60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many students per home?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3DDE66-42D0-2D43-A987-E13BB9B3E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83395"/>
              </p:ext>
            </p:extLst>
          </p:nvPr>
        </p:nvGraphicFramePr>
        <p:xfrm>
          <a:off x="838200" y="1690688"/>
          <a:ext cx="8412480" cy="2476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7079">
                  <a:extLst>
                    <a:ext uri="{9D8B030D-6E8A-4147-A177-3AD203B41FA5}">
                      <a16:colId xmlns:a16="http://schemas.microsoft.com/office/drawing/2014/main" val="471423687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val="3222158229"/>
                    </a:ext>
                  </a:extLst>
                </a:gridCol>
                <a:gridCol w="1791789">
                  <a:extLst>
                    <a:ext uri="{9D8B030D-6E8A-4147-A177-3AD203B41FA5}">
                      <a16:colId xmlns:a16="http://schemas.microsoft.com/office/drawing/2014/main" val="118602213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666007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 CFP Student Generation Rates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779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626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Family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1289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 Family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18012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6C82EC5-5EBB-DC45-926A-36C295E0A61E}"/>
              </a:ext>
            </a:extLst>
          </p:cNvPr>
          <p:cNvSpPr txBox="1"/>
          <p:nvPr/>
        </p:nvSpPr>
        <p:spPr>
          <a:xfrm>
            <a:off x="838200" y="4338589"/>
            <a:ext cx="713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 simple terms….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Each Single Family home resulted in .229 Elementary Student, .048 Middle School Student, and .086 High School Student enrolling in Woodland Schools.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Each Multi-Family home (apartment) resulted in .289 Elementary Student, .105 Middle School Student, and .105 High School student enrolling in Woodland Schools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2651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{6DE77A3F-D31D-354D-BC23-543FECBD487F}tf10001069</Template>
  <TotalTime>1345</TotalTime>
  <Words>1151</Words>
  <Application>Microsoft Macintosh PowerPoint</Application>
  <PresentationFormat>Widescreen</PresentationFormat>
  <Paragraphs>353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Wisp</vt:lpstr>
      <vt:lpstr>Capital Facilities  Planning Workshop</vt:lpstr>
      <vt:lpstr>Woodland Public Schools Capacity</vt:lpstr>
      <vt:lpstr>Projected Enrollment Growth       —Arithmetic Models </vt:lpstr>
      <vt:lpstr>K-12 Enrollment Projections: Arithmetic Models</vt:lpstr>
      <vt:lpstr>9-12 Enrollment Projections: Arithmetic Models</vt:lpstr>
      <vt:lpstr>5-8 Enrollment: Arithmetic Models</vt:lpstr>
      <vt:lpstr>K-4 Enrollment Projections: Arithmetic Models</vt:lpstr>
      <vt:lpstr>Expected Growth: Demographics vs History</vt:lpstr>
      <vt:lpstr>How many students per home?</vt:lpstr>
      <vt:lpstr>Student Generation Rates: Are they accurate?</vt:lpstr>
      <vt:lpstr>Impact of Growth: Single Family Homes</vt:lpstr>
      <vt:lpstr>Impact of Growth: Multi-Family Homes</vt:lpstr>
      <vt:lpstr>Option A: Grow Our Current Schools</vt:lpstr>
      <vt:lpstr>PowerPoint Presentation</vt:lpstr>
      <vt:lpstr>PowerPoint Presentation</vt:lpstr>
      <vt:lpstr>PowerPoint Presentation</vt:lpstr>
      <vt:lpstr>Option B: Add a new Elementary School</vt:lpstr>
      <vt:lpstr>School Size Research</vt:lpstr>
      <vt:lpstr>School Size Research</vt:lpstr>
      <vt:lpstr>School Size Research</vt:lpstr>
      <vt:lpstr>Funding Options</vt:lpstr>
      <vt:lpstr>Other Significant Needs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Green</dc:creator>
  <cp:lastModifiedBy>Michael Green</cp:lastModifiedBy>
  <cp:revision>51</cp:revision>
  <cp:lastPrinted>2018-05-12T23:19:01Z</cp:lastPrinted>
  <dcterms:created xsi:type="dcterms:W3CDTF">2018-04-17T01:28:08Z</dcterms:created>
  <dcterms:modified xsi:type="dcterms:W3CDTF">2018-05-14T18:26:41Z</dcterms:modified>
</cp:coreProperties>
</file>